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58" r:id="rId2"/>
    <p:sldId id="374" r:id="rId3"/>
    <p:sldId id="586" r:id="rId4"/>
    <p:sldId id="590" r:id="rId5"/>
    <p:sldId id="537" r:id="rId6"/>
    <p:sldId id="587" r:id="rId7"/>
    <p:sldId id="575" r:id="rId8"/>
    <p:sldId id="591" r:id="rId9"/>
    <p:sldId id="592" r:id="rId10"/>
    <p:sldId id="599" r:id="rId11"/>
    <p:sldId id="594" r:id="rId12"/>
    <p:sldId id="593" r:id="rId13"/>
    <p:sldId id="595" r:id="rId14"/>
    <p:sldId id="598" r:id="rId15"/>
    <p:sldId id="596" r:id="rId16"/>
    <p:sldId id="597" r:id="rId17"/>
    <p:sldId id="600" r:id="rId18"/>
    <p:sldId id="602"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51" autoAdjust="0"/>
    <p:restoredTop sz="95983" autoAdjust="0"/>
  </p:normalViewPr>
  <p:slideViewPr>
    <p:cSldViewPr>
      <p:cViewPr>
        <p:scale>
          <a:sx n="90" d="100"/>
          <a:sy n="90" d="100"/>
        </p:scale>
        <p:origin x="-714" y="-34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3CD3599-3A1C-4B23-998B-2D0A9C53C9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endParaRPr lang="en-US" smtClean="0"/>
          </a:p>
        </p:txBody>
      </p:sp>
      <p:sp>
        <p:nvSpPr>
          <p:cNvPr id="14340" name="Slide Number Placeholder 3"/>
          <p:cNvSpPr>
            <a:spLocks noGrp="1"/>
          </p:cNvSpPr>
          <p:nvPr>
            <p:ph type="sldNum" sz="quarter" idx="5"/>
          </p:nvPr>
        </p:nvSpPr>
        <p:spPr>
          <a:noFill/>
        </p:spPr>
        <p:txBody>
          <a:bodyPr/>
          <a:lstStyle/>
          <a:p>
            <a:fld id="{0D658888-D9B5-4816-9F87-E2CEC0D92BB7}"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12</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13</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D5CDD7D8-AA1D-4C6A-89AA-2764CB43C8E3}" type="slidenum">
              <a:rPr lang="en-US" sz="1200"/>
              <a:pPr algn="r"/>
              <a:t>14</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D5CDD7D8-AA1D-4C6A-89AA-2764CB43C8E3}" type="slidenum">
              <a:rPr lang="en-US" sz="1200"/>
              <a:pPr algn="r"/>
              <a:t>15</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D5CDD7D8-AA1D-4C6A-89AA-2764CB43C8E3}" type="slidenum">
              <a:rPr lang="en-US" sz="1200"/>
              <a:pPr algn="r"/>
              <a:t>16</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D5CDD7D8-AA1D-4C6A-89AA-2764CB43C8E3}" type="slidenum">
              <a:rPr lang="en-US" sz="1200"/>
              <a:pPr algn="r"/>
              <a:t>17</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endParaRPr lang="en-US" smtClean="0"/>
          </a:p>
        </p:txBody>
      </p:sp>
      <p:sp>
        <p:nvSpPr>
          <p:cNvPr id="14340" name="Slide Number Placeholder 3"/>
          <p:cNvSpPr>
            <a:spLocks noGrp="1"/>
          </p:cNvSpPr>
          <p:nvPr>
            <p:ph type="sldNum" sz="quarter" idx="5"/>
          </p:nvPr>
        </p:nvSpPr>
        <p:spPr>
          <a:noFill/>
        </p:spPr>
        <p:txBody>
          <a:bodyPr/>
          <a:lstStyle/>
          <a:p>
            <a:fld id="{0D658888-D9B5-4816-9F87-E2CEC0D92BB7}" type="slidenum">
              <a:rPr lang="en-US" smtClean="0"/>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1F741A7-018E-4C64-912D-094D93AE1AB0}" type="slidenum">
              <a:rPr lang="en-US" sz="1200"/>
              <a:pPr algn="r"/>
              <a:t>3</a:t>
            </a:fld>
            <a:endParaRPr 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2303DD-4132-4882-80E3-BDBA9E312E1E}" type="slidenum">
              <a:rPr lang="en-US" sz="1200"/>
              <a:pPr algn="r"/>
              <a:t>4</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536B09A7-D6ED-478B-A387-14C2D1CC9FC6}" type="slidenum">
              <a:rPr lang="en-US" sz="1200"/>
              <a:pPr algn="r"/>
              <a:t>6</a:t>
            </a:fld>
            <a:endParaRPr 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7</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8</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9</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D5CDD7D8-AA1D-4C6A-89AA-2764CB43C8E3}" type="slidenum">
              <a:rPr lang="en-US" sz="1200"/>
              <a:pPr algn="r"/>
              <a:t>10</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11</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48CE600-0D95-4812-BB70-8636013DB887}"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ECF30BD-B25B-41CA-B246-FEF462C8480E}"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E3F55F0D-2EA1-46F5-A1D1-0C36687E1F4D}"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0A272A3-2483-4E93-ADD5-C5B1A236116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D1F0B03-8692-4FBA-A861-B5560BC4B4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86F1897-2A3F-4617-907B-74831DFC098E}"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3737A79-E96E-4B7C-87D8-5E9CA0A60E11}"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3F70A86B-3C27-440A-935E-C0CBF93B487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025B413-CD09-4A42-A653-34A543DFF4F6}"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A13BF8C-2498-4077-82FA-EABF1F9F257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0F6B87C-6860-4FC1-A5D4-C1DA0AE71CD3}"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ACDE31B-4B89-4DBC-B4F4-399C9CC77B15}"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A6A04434-91F6-497A-8142-FED2BAB4B402}"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189"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 id="2147484188"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Tom Burke</a:t>
            </a:r>
          </a:p>
          <a:p>
            <a:pPr eaLnBrk="1" hangingPunct="1"/>
            <a:endParaRPr lang="en-US" dirty="0" smtClean="0"/>
          </a:p>
          <a:p>
            <a:pPr eaLnBrk="1" hangingPunct="1"/>
            <a:r>
              <a:rPr lang="en-US" dirty="0" smtClean="0"/>
              <a:t>February 2,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idx="4294967295"/>
          </p:nvPr>
        </p:nvSpPr>
        <p:spPr>
          <a:xfrm>
            <a:off x="381000" y="0"/>
            <a:ext cx="8763000" cy="685800"/>
          </a:xfrm>
        </p:spPr>
        <p:txBody>
          <a:bodyPr/>
          <a:lstStyle/>
          <a:p>
            <a:pPr marL="342900" indent="-342900"/>
            <a:r>
              <a:rPr lang="en-US" sz="1800" b="1" i="1" dirty="0" smtClean="0"/>
              <a:t>NPRR421, Clarification of RMR </a:t>
            </a:r>
            <a:r>
              <a:rPr lang="en-US" sz="1800" b="1" i="1" dirty="0" smtClean="0"/>
              <a:t>Notifications</a:t>
            </a:r>
            <a:endParaRPr lang="en-US" sz="1800" dirty="0" smtClean="0">
              <a:solidFill>
                <a:srgbClr val="FF0000"/>
              </a:solidFill>
            </a:endParaRPr>
          </a:p>
        </p:txBody>
      </p:sp>
      <p:graphicFrame>
        <p:nvGraphicFramePr>
          <p:cNvPr id="72727" name="Group 23"/>
          <p:cNvGraphicFramePr>
            <a:graphicFrameLocks noGrp="1"/>
          </p:cNvGraphicFramePr>
          <p:nvPr>
            <p:ph idx="4294967295"/>
          </p:nvPr>
        </p:nvGraphicFramePr>
        <p:xfrm>
          <a:off x="152400" y="762001"/>
          <a:ext cx="8763000" cy="5778593"/>
        </p:xfrm>
        <a:graphic>
          <a:graphicData uri="http://schemas.openxmlformats.org/drawingml/2006/table">
            <a:tbl>
              <a:tblPr/>
              <a:tblGrid>
                <a:gridCol w="2397200"/>
                <a:gridCol w="6365800"/>
              </a:tblGrid>
              <a:tr h="831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(Edison Mission)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updates the Protocols to ensure that ERCOT issues Market Notices to Market Participants contemporaneously with ERCOT’s activities with RMR Unit and MRA Resource owners.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592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600" kern="1200" dirty="0" smtClean="0">
                          <a:solidFill>
                            <a:schemeClr val="tx1"/>
                          </a:solidFill>
                          <a:latin typeface="+mn-lt"/>
                          <a:ea typeface="+mn-ea"/>
                          <a:cs typeface="+mn-cs"/>
                        </a:rPr>
                        <a:t>On 11/17/11, PRS voted to recommend approval of NPRR421 as amended by the 11/9/11 Luminant Energy comments and as revised by PRS.  There were two opposing votes from the IOU and IREP Market Segments and one abstention from the Municipal Market Segment. </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On 1/9/12, PRS voted to endorse and forward the 11/17/11 PRS Report and Impact Analysis for NPRR421 to TAC.  There were three abstentions from the Municipal (2) and Consumer Market Segments.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16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fulfillment</a:t>
                      </a:r>
                      <a:r>
                        <a:rPr lang="en-US" sz="1600" kern="1200" baseline="0" dirty="0" smtClean="0">
                          <a:solidFill>
                            <a:schemeClr val="tx1"/>
                          </a:solidFill>
                          <a:latin typeface="+mn-lt"/>
                          <a:ea typeface="+mn-ea"/>
                          <a:cs typeface="+mn-cs"/>
                        </a:rPr>
                        <a:t> of ERCOT staffing requirements.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350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$100k - $130k (annual recurring O&amp;M); staffing impacts of 1.25 FTEs for Operations Analysis (requires one FTE) and Wholesale Client Services (0.25 FTE to be absorbed by current staff); business functions will need to be updated.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25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600" i="0" kern="1200" dirty="0" smtClean="0">
                          <a:solidFill>
                            <a:schemeClr val="tx1"/>
                          </a:solidFill>
                          <a:latin typeface="+mn-lt"/>
                          <a:ea typeface="+mn-ea"/>
                          <a:cs typeface="+mn-cs"/>
                        </a:rPr>
                        <a:t>Makes</a:t>
                      </a:r>
                      <a:r>
                        <a:rPr lang="en-US" sz="1600" i="0" kern="1200" baseline="0" dirty="0" smtClean="0">
                          <a:solidFill>
                            <a:schemeClr val="tx1"/>
                          </a:solidFill>
                          <a:latin typeface="+mn-lt"/>
                          <a:ea typeface="+mn-ea"/>
                          <a:cs typeface="+mn-cs"/>
                        </a:rPr>
                        <a:t> more information available regarding ERCOT RMR activities in a timely manner; increased parity of information across all affected Market Participants; more transparency about need for RMR Units; mitigate situations where certain Resource owners have RMR information prior to CRR Auctions.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NPRR424</a:t>
            </a:r>
            <a:r>
              <a:rPr lang="en-US" b="1" i="1" dirty="0" smtClean="0"/>
              <a:t>, Reactive Capability Testing Requirements for IRRs</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14400"/>
          <a:ext cx="8763000" cy="4542510"/>
        </p:xfrm>
        <a:graphic>
          <a:graphicData uri="http://schemas.openxmlformats.org/drawingml/2006/table">
            <a:tbl>
              <a:tblPr/>
              <a:tblGrid>
                <a:gridCol w="2397200"/>
                <a:gridCol w="6365800"/>
              </a:tblGrid>
              <a:tr h="4535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defines the reactive capability testing requirement for IRRs.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3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12/15/11, PRS voted to recommend approval of NPRR424 as amended by the 12/8/11 ERCOT comments.  There was one abstention from the Consumer Market Segment.  On 1/19/12, PRS unanimously voted to endorse and forward the 12/15/11 PRS Report as revised by PRS and Impact Analysis for NPRR424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5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May 1, 2012</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72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14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Clarifies testing requirements</a:t>
                      </a:r>
                      <a:r>
                        <a:rPr lang="en-US" sz="1600" i="0" kern="1200" baseline="0" dirty="0" smtClean="0">
                          <a:solidFill>
                            <a:schemeClr val="tx1"/>
                          </a:solidFill>
                          <a:latin typeface="+mn-lt"/>
                          <a:ea typeface="+mn-ea"/>
                          <a:cs typeface="+mn-cs"/>
                        </a:rPr>
                        <a:t> for IRRs providing VSS.</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990600"/>
          </a:xfrm>
        </p:spPr>
        <p:txBody>
          <a:bodyPr/>
          <a:lstStyle/>
          <a:p>
            <a:pPr marL="342900" indent="-342900"/>
            <a:r>
              <a:rPr lang="en-US" sz="1600" b="1" i="1" dirty="0" smtClean="0"/>
              <a:t>NPRR430</a:t>
            </a:r>
            <a:r>
              <a:rPr lang="en-US" sz="1600" b="1" i="1" dirty="0" smtClean="0"/>
              <a:t>, Corrections Related to NPRR 357, Revisions to Collateral Requirements Concerning CRR Auctions, and Clarification to Collateral Requirements</a:t>
            </a:r>
            <a:r>
              <a:rPr lang="en-US" b="1" i="1" dirty="0" smtClean="0"/>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838200"/>
          <a:ext cx="8763000" cy="5317262"/>
        </p:xfrm>
        <a:graphic>
          <a:graphicData uri="http://schemas.openxmlformats.org/drawingml/2006/table">
            <a:tbl>
              <a:tblPr/>
              <a:tblGrid>
                <a:gridCol w="2397200"/>
                <a:gridCol w="6365800"/>
              </a:tblGrid>
              <a:tr h="51107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clarifies the collateral requirements for CRR Account Holders and Counter-Parties who participate in the CRR market.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5917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12/15/11, PRS unanimously voted to recommend approval of NPRR430 as revised by PRS and to request that ERCOT Staff develop a revised white paper for submission as a proposed Other Binding Document.  On 1/19/12, PRS voted to endorse and forward the 12/15/11 PRS Report and revised Impact Analysis for NPRR430 to TAC and to recommend approval of the draft Credit Formulas and Detail Whitepaper for the Day-Ahead Market and Congestion Revenue Rights Auction as revised by PRS as an Other Binding Document.  There was one abstention from the Consumer Market Segment.</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29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of</a:t>
                      </a:r>
                      <a:r>
                        <a:rPr lang="en-US" sz="1600" kern="1200" baseline="0" dirty="0" smtClean="0">
                          <a:solidFill>
                            <a:schemeClr val="tx1"/>
                          </a:solidFill>
                          <a:latin typeface="+mn-lt"/>
                          <a:ea typeface="+mn-ea"/>
                          <a:cs typeface="+mn-cs"/>
                        </a:rPr>
                        <a:t> NPRR 357.</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60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 (impacts</a:t>
                      </a:r>
                      <a:r>
                        <a:rPr lang="en-US" sz="1600" kern="1200" baseline="0" dirty="0" smtClean="0">
                          <a:solidFill>
                            <a:schemeClr val="tx1"/>
                          </a:solidFill>
                          <a:latin typeface="+mn-lt"/>
                          <a:ea typeface="+mn-ea"/>
                          <a:cs typeface="+mn-cs"/>
                        </a:rPr>
                        <a:t> </a:t>
                      </a:r>
                      <a:r>
                        <a:rPr lang="en-US" sz="1600" kern="1200" baseline="0" dirty="0" smtClean="0">
                          <a:solidFill>
                            <a:schemeClr val="tx1"/>
                          </a:solidFill>
                          <a:latin typeface="+mn-lt"/>
                          <a:ea typeface="+mn-ea"/>
                          <a:cs typeface="+mn-cs"/>
                        </a:rPr>
                        <a:t>captured </a:t>
                      </a:r>
                      <a:r>
                        <a:rPr lang="en-US" sz="1600" kern="1200" baseline="0" dirty="0" smtClean="0">
                          <a:solidFill>
                            <a:schemeClr val="tx1"/>
                          </a:solidFill>
                          <a:latin typeface="+mn-lt"/>
                          <a:ea typeface="+mn-ea"/>
                          <a:cs typeface="+mn-cs"/>
                        </a:rPr>
                        <a:t>in NPRR357)</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889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Prevent</a:t>
                      </a:r>
                      <a:r>
                        <a:rPr lang="en-US" sz="1600" i="0" kern="1200" baseline="0" dirty="0" smtClean="0">
                          <a:solidFill>
                            <a:schemeClr val="tx1"/>
                          </a:solidFill>
                          <a:latin typeface="+mn-lt"/>
                          <a:ea typeface="+mn-ea"/>
                          <a:cs typeface="+mn-cs"/>
                        </a:rPr>
                        <a:t>s the overstating of credit risk by correcting formula.</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NPRR431</a:t>
            </a:r>
            <a:r>
              <a:rPr lang="en-US" b="1" i="1" dirty="0" smtClean="0"/>
              <a:t>, Board Priority Revision Requests</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152400" y="838200"/>
          <a:ext cx="8763000" cy="4528803"/>
        </p:xfrm>
        <a:graphic>
          <a:graphicData uri="http://schemas.openxmlformats.org/drawingml/2006/table">
            <a:tbl>
              <a:tblPr/>
              <a:tblGrid>
                <a:gridCol w="2397200"/>
                <a:gridCol w="6365800"/>
              </a:tblGrid>
              <a:tr h="7974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proposes a unique status for Revision Requests to designate ERCOT Board priority action items – Board Priority Revision Request. </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This NPRR also requires ERCOT’s opinion on a Revision Request in the TAC recommendation to the ERCOT Board.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440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12/15/11, PRS unanimously voted to recommend approval of NPRR431 as amended by the 12/9/11 ERCOT comments.  On 1/19/12, PRS unanimously voted to endorse and forward the 12/15/11 PRS Report and Impact Analysis for NPRR431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62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May 1, 2012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a:t>
                      </a:r>
                      <a:r>
                        <a:rPr lang="en-US" sz="1600" kern="1200" baseline="0" dirty="0" smtClean="0">
                          <a:solidFill>
                            <a:schemeClr val="tx1"/>
                          </a:solidFill>
                          <a:latin typeface="+mn-lt"/>
                          <a:ea typeface="+mn-ea"/>
                          <a:cs typeface="+mn-cs"/>
                        </a:rPr>
                        <a:t> impact.</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992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Designates</a:t>
                      </a:r>
                      <a:r>
                        <a:rPr lang="en-US" sz="1600" i="0" kern="1200" baseline="0" dirty="0" smtClean="0">
                          <a:solidFill>
                            <a:schemeClr val="tx1"/>
                          </a:solidFill>
                          <a:latin typeface="+mn-lt"/>
                          <a:ea typeface="+mn-ea"/>
                          <a:cs typeface="+mn-cs"/>
                        </a:rPr>
                        <a:t> ERCOT Board priority action items to advance ERCOT Board directives; and inclusion of ERCOT’s opinion on all Revision Requests.</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idx="4294967295"/>
          </p:nvPr>
        </p:nvSpPr>
        <p:spPr>
          <a:xfrm>
            <a:off x="381000" y="152400"/>
            <a:ext cx="8763000" cy="685800"/>
          </a:xfrm>
        </p:spPr>
        <p:txBody>
          <a:bodyPr/>
          <a:lstStyle/>
          <a:p>
            <a:pPr marL="342900" indent="-342900"/>
            <a:r>
              <a:rPr lang="en-US" sz="1800" b="1" i="1" dirty="0" smtClean="0"/>
              <a:t>NPRR432, Deployment of Resources to Alleviate Imminent Emergency Conditions - U</a:t>
            </a:r>
            <a:r>
              <a:rPr lang="en-US" sz="1800" b="1" i="1" cap="small" dirty="0" smtClean="0"/>
              <a:t>rgent </a:t>
            </a:r>
            <a:r>
              <a:rPr lang="en-US" sz="1600" b="1" i="1" dirty="0" smtClean="0"/>
              <a:t/>
            </a:r>
            <a:br>
              <a:rPr lang="en-US" sz="1600" b="1" i="1" dirty="0" smtClean="0"/>
            </a:br>
            <a:endParaRPr lang="en-US" sz="16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842341"/>
          <a:ext cx="8763000" cy="5487202"/>
        </p:xfrm>
        <a:graphic>
          <a:graphicData uri="http://schemas.openxmlformats.org/drawingml/2006/table">
            <a:tbl>
              <a:tblPr/>
              <a:tblGrid>
                <a:gridCol w="2397200"/>
                <a:gridCol w="6365800"/>
              </a:tblGrid>
              <a:tr h="15289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400" kern="1200" dirty="0" smtClean="0">
                          <a:solidFill>
                            <a:schemeClr val="tx1"/>
                          </a:solidFill>
                          <a:latin typeface="+mn-lt"/>
                          <a:ea typeface="+mn-ea"/>
                          <a:cs typeface="+mn-cs"/>
                        </a:rPr>
                        <a:t>This NPRR institutes parameters governing ERCOT’s utilization of emergency authority when ERCOT seeks to deploy Resources to maintain ERCOT System reliability when Emergency Conditions appear imminent;</a:t>
                      </a:r>
                      <a:r>
                        <a:rPr lang="en-US" sz="1400" kern="1200" baseline="0" dirty="0" smtClean="0">
                          <a:solidFill>
                            <a:schemeClr val="tx1"/>
                          </a:solidFill>
                          <a:latin typeface="+mn-lt"/>
                          <a:ea typeface="+mn-ea"/>
                          <a:cs typeface="+mn-cs"/>
                        </a:rPr>
                        <a:t> and </a:t>
                      </a:r>
                      <a:r>
                        <a:rPr lang="en-US" sz="1400" kern="1200" dirty="0" smtClean="0">
                          <a:solidFill>
                            <a:schemeClr val="tx1"/>
                          </a:solidFill>
                          <a:latin typeface="+mn-lt"/>
                          <a:ea typeface="+mn-ea"/>
                          <a:cs typeface="+mn-cs"/>
                        </a:rPr>
                        <a:t>provides a process for ERCOT to procure and deploy Resources that may be used to alleviate imminent Emergency Conditions in a manner not otherwise delineated in the Protocols and Operating Guides, and requires that such procurements be made only upon approval of the ERCOT Board.</a:t>
                      </a:r>
                      <a:endParaRPr lang="en-US" sz="14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405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On 1/9/12, PRS voted to recommend approval of NPRR432 as amended by the 1/6/12 ERCOT comments and as revised by PRS and to direct that NPRR432 return to the 1/19/12 PRS meeting for consideration.  There was one opposing vote from the Independent Generator Market Segment and two abstentions from the Independent Generator and Municipal Market Segments.  On 1/19/12, PRS voted to endorse and forward the 1/9/12 PRS Report and Impact Analysis for NPRR432 to TAC.  There were three opposing votes from the Independent Generator (2) and IPM Market Segments and two abstentions from the Municipal and IPM Market Segments. </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March 1, 2012</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83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No impacts</a:t>
                      </a:r>
                      <a:r>
                        <a:rPr lang="en-US" sz="1400" kern="1200" baseline="0" dirty="0" smtClean="0">
                          <a:solidFill>
                            <a:schemeClr val="tx1"/>
                          </a:solidFill>
                          <a:latin typeface="+mn-lt"/>
                          <a:ea typeface="+mn-ea"/>
                          <a:cs typeface="+mn-cs"/>
                        </a:rPr>
                        <a:t> (</a:t>
                      </a:r>
                      <a:r>
                        <a:rPr lang="en-US" sz="1400" kern="1200" dirty="0" smtClean="0">
                          <a:solidFill>
                            <a:schemeClr val="tx1"/>
                          </a:solidFill>
                          <a:latin typeface="+mn-lt"/>
                          <a:ea typeface="+mn-ea"/>
                          <a:cs typeface="+mn-cs"/>
                        </a:rPr>
                        <a:t>minor impacts to ERCOT Legal and Settlements and Billing departments absorbed by existing staff)</a:t>
                      </a:r>
                      <a:endParaRPr lang="en-US" sz="14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71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400" i="0" kern="1200" dirty="0" smtClean="0">
                          <a:solidFill>
                            <a:schemeClr val="tx1"/>
                          </a:solidFill>
                          <a:latin typeface="+mn-lt"/>
                          <a:ea typeface="+mn-ea"/>
                          <a:cs typeface="+mn-cs"/>
                        </a:rPr>
                        <a:t>Prescribes the process for procuring Resources to alleviate imminent Emergency Conditions;</a:t>
                      </a:r>
                      <a:r>
                        <a:rPr lang="en-US" sz="1400" i="0" kern="1200" baseline="0" dirty="0" smtClean="0">
                          <a:solidFill>
                            <a:schemeClr val="tx1"/>
                          </a:solidFill>
                          <a:latin typeface="+mn-lt"/>
                          <a:ea typeface="+mn-ea"/>
                          <a:cs typeface="+mn-cs"/>
                        </a:rPr>
                        <a:t> and d</a:t>
                      </a:r>
                      <a:r>
                        <a:rPr lang="en-US" sz="1400" i="0" kern="1200" dirty="0" smtClean="0">
                          <a:solidFill>
                            <a:schemeClr val="tx1"/>
                          </a:solidFill>
                          <a:latin typeface="+mn-lt"/>
                          <a:ea typeface="+mn-ea"/>
                          <a:cs typeface="+mn-cs"/>
                        </a:rPr>
                        <a:t>escribes the dispatch process for Generation Resources in order to minimize market impacts.</a:t>
                      </a:r>
                      <a:endParaRPr lang="en-US" sz="1400" i="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idx="4294967295"/>
          </p:nvPr>
        </p:nvSpPr>
        <p:spPr>
          <a:xfrm>
            <a:off x="381000" y="152400"/>
            <a:ext cx="8763000" cy="685800"/>
          </a:xfrm>
        </p:spPr>
        <p:txBody>
          <a:bodyPr/>
          <a:lstStyle/>
          <a:p>
            <a:pPr marL="342900" indent="-342900"/>
            <a:r>
              <a:rPr lang="en-US" sz="1800" b="1" i="1" dirty="0" smtClean="0"/>
              <a:t>NPRR434, Increase the Capacity Limitation of a Generation Resource Providing RRS - U</a:t>
            </a:r>
            <a:r>
              <a:rPr lang="en-US" sz="1800" b="1" i="1" cap="small" dirty="0" smtClean="0"/>
              <a:t>rgent</a:t>
            </a:r>
            <a:r>
              <a:rPr lang="en-US" sz="1600" b="1" i="1" dirty="0" smtClean="0"/>
              <a:t/>
            </a:r>
            <a:br>
              <a:rPr lang="en-US" sz="1600" b="1" i="1" dirty="0" smtClean="0"/>
            </a:br>
            <a:endParaRPr lang="en-US" sz="16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1066801"/>
          <a:ext cx="8763000" cy="5236445"/>
        </p:xfrm>
        <a:graphic>
          <a:graphicData uri="http://schemas.openxmlformats.org/drawingml/2006/table">
            <a:tbl>
              <a:tblPr/>
              <a:tblGrid>
                <a:gridCol w="2397200"/>
                <a:gridCol w="6365800"/>
              </a:tblGrid>
              <a:tr h="6076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(RDTF)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increases the amount of RRS that can be supplied by a Generation Resource to 24%.</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84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1/19/12, PRS voted via roll call vote to recommend approval of NPRR434 as amended by the 1/10/12 PDCWG comments.  There were five opposing votes from the IOU, Independent Generator (3), and IPM Market Segments and two abstentions from the Independent Generator and IPM Market Segments.  PRS then voted to grant NPRR434 Urgent status, to forward NPRR434 to TAC and to recommend TAC consider NPRR434 with the proposed changes to the ERCOT Methodologies for Determining Ancillary Service.  There was one abstention from the Independent Generator Market Segment.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44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Priority/Rank</a:t>
                      </a:r>
                      <a:r>
                        <a:rPr lang="en-US" sz="1600" kern="1200" baseline="0" dirty="0" smtClean="0">
                          <a:solidFill>
                            <a:schemeClr val="tx1"/>
                          </a:solidFill>
                          <a:latin typeface="+mn-lt"/>
                          <a:ea typeface="+mn-ea"/>
                          <a:cs typeface="+mn-cs"/>
                        </a:rPr>
                        <a:t> TBD</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4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$70k - $80k; impacts to EMS;</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business functions will need to be updated.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43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600" kern="1200" dirty="0" smtClean="0">
                          <a:solidFill>
                            <a:schemeClr val="tx1"/>
                          </a:solidFill>
                          <a:latin typeface="+mn-lt"/>
                          <a:ea typeface="+mn-ea"/>
                          <a:cs typeface="+mn-cs"/>
                        </a:rPr>
                        <a:t>Allows the transfer of 500 MW of Non-Spin Service to RRS without a substantial increase in unit commitments for RRS that would artificially depress Real-Time LMPs due to excess capacity On-Line.</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idx="4294967295"/>
          </p:nvPr>
        </p:nvSpPr>
        <p:spPr>
          <a:xfrm>
            <a:off x="381000" y="152400"/>
            <a:ext cx="8763000" cy="685800"/>
          </a:xfrm>
        </p:spPr>
        <p:txBody>
          <a:bodyPr/>
          <a:lstStyle/>
          <a:p>
            <a:pPr marL="342900" indent="-342900"/>
            <a:r>
              <a:rPr lang="en-US" sz="1800" b="1" i="1" dirty="0" smtClean="0"/>
              <a:t>NPRR435, Requirements for Energy Offer Curves in the Real Time SCED for Generation Resources Committed in the RUC - U</a:t>
            </a:r>
            <a:r>
              <a:rPr lang="en-US" sz="1800" b="1" i="1" cap="small" dirty="0" smtClean="0"/>
              <a:t>rgent</a:t>
            </a:r>
            <a:r>
              <a:rPr lang="en-US" sz="1600" b="1" i="1" dirty="0" smtClean="0"/>
              <a:t/>
            </a:r>
            <a:br>
              <a:rPr lang="en-US" sz="1600" b="1" i="1" dirty="0" smtClean="0"/>
            </a:br>
            <a:endParaRPr lang="en-US" sz="16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1066800"/>
          <a:ext cx="8763000" cy="5177428"/>
        </p:xfrm>
        <a:graphic>
          <a:graphicData uri="http://schemas.openxmlformats.org/drawingml/2006/table">
            <a:tbl>
              <a:tblPr/>
              <a:tblGrid>
                <a:gridCol w="2397200"/>
                <a:gridCol w="6365800"/>
              </a:tblGrid>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adds a requirement for the QSE of a Generation Resource committed by the RUC process to submit an Energy Offer Curve that prices all energy from LSL to HSL</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at the SWCAP for RUC-Committed Intervals.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1/19/12, PRS voted to recommend approval of NPRR435 as amended by the 1/12/12 WMS comments and as revised by PRS and to forward NPRR435 to TAC.  There were two opposing votes from the Cooperative and Consumer Market Segments and three abstentions from the IPM, Consumer and Municipal Market Segments.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March 1, 2012</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0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068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600" kern="1200" dirty="0" smtClean="0">
                          <a:solidFill>
                            <a:schemeClr val="tx1"/>
                          </a:solidFill>
                          <a:latin typeface="+mn-lt"/>
                          <a:ea typeface="+mn-ea"/>
                          <a:cs typeface="+mn-cs"/>
                        </a:rPr>
                        <a:t>Mitigates price suppression due to capacity brought on by RUC and more accurately reflects the value of the extra capacity opened up to SCED;</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also has</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effect of minimizing displacement of competitive market Resources due to energy from the-RUC committed Resources.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idx="4294967295"/>
          </p:nvPr>
        </p:nvSpPr>
        <p:spPr>
          <a:xfrm>
            <a:off x="381000" y="152400"/>
            <a:ext cx="8763000" cy="685800"/>
          </a:xfrm>
        </p:spPr>
        <p:txBody>
          <a:bodyPr/>
          <a:lstStyle/>
          <a:p>
            <a:pPr marL="342900" indent="-342900"/>
            <a:r>
              <a:rPr lang="en-US" sz="1800" b="1" i="1" dirty="0" smtClean="0"/>
              <a:t>NPRR437, Allow Aggregation of Multiple Generators Into A Single Resource For Market and Engineering Modeling - U</a:t>
            </a:r>
            <a:r>
              <a:rPr lang="en-US" sz="1800" b="1" i="1" cap="small" dirty="0" smtClean="0"/>
              <a:t>rgent</a:t>
            </a:r>
            <a:r>
              <a:rPr lang="en-US" sz="1600" b="1" i="1" dirty="0" smtClean="0"/>
              <a:t/>
            </a:r>
            <a:br>
              <a:rPr lang="en-US" sz="1600" b="1" i="1" dirty="0" smtClean="0"/>
            </a:br>
            <a:endParaRPr lang="en-US" sz="16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1066800"/>
          <a:ext cx="8763000" cy="4678635"/>
        </p:xfrm>
        <a:graphic>
          <a:graphicData uri="http://schemas.openxmlformats.org/drawingml/2006/table">
            <a:tbl>
              <a:tblPr/>
              <a:tblGrid>
                <a:gridCol w="2397200"/>
                <a:gridCol w="6365800"/>
              </a:tblGrid>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will allow aggregation of similar qualified non-wind-powered generators into an Aggregate Generation Resource (AGR) for market and engineering modeling purposes.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1/30/12, PRS unanimously voted to recommend approval of NPRR437 as revised by PRS with a recommended priority of 2012 and a rank of 355; and to forward NPRR437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2012; Rank 355</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0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Between $60k - $80k; impacts to RARF, EMS, NMMS, S&amp;B, and CSI; business</a:t>
                      </a:r>
                      <a:r>
                        <a:rPr lang="en-US" sz="1600" kern="1200" baseline="0" dirty="0" smtClean="0">
                          <a:solidFill>
                            <a:schemeClr val="tx1"/>
                          </a:solidFill>
                          <a:latin typeface="+mn-lt"/>
                          <a:ea typeface="+mn-ea"/>
                          <a:cs typeface="+mn-cs"/>
                        </a:rPr>
                        <a:t> process impacts to ERCOT Settlements &amp; Billing to perform manual work around.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068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600" i="0" kern="1200" dirty="0" smtClean="0">
                          <a:solidFill>
                            <a:schemeClr val="tx1"/>
                          </a:solidFill>
                          <a:latin typeface="+mn-lt"/>
                          <a:ea typeface="+mn-ea"/>
                          <a:cs typeface="+mn-cs"/>
                        </a:rPr>
                        <a:t>Simplifies registration, modeling, telemetry, submittals and Settlements with no impact to reliability;</a:t>
                      </a:r>
                      <a:r>
                        <a:rPr lang="en-US" sz="1600" i="0" kern="1200" baseline="0" dirty="0" smtClean="0">
                          <a:solidFill>
                            <a:schemeClr val="tx1"/>
                          </a:solidFill>
                          <a:latin typeface="+mn-lt"/>
                          <a:ea typeface="+mn-ea"/>
                          <a:cs typeface="+mn-cs"/>
                        </a:rPr>
                        <a:t> reduces need to expand the number of ICCP point significantly; streamlines registration of potential MW for this summer.</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400" kern="0" dirty="0" smtClean="0">
                <a:latin typeface="+mj-lt"/>
                <a:ea typeface="+mj-ea"/>
                <a:cs typeface="+mj-cs"/>
              </a:rPr>
              <a:t>Other Binding Documents</a:t>
            </a:r>
            <a:endParaRPr lang="en-US" sz="2400" kern="0" dirty="0">
              <a:latin typeface="+mj-lt"/>
              <a:ea typeface="+mj-ea"/>
              <a:cs typeface="+mj-cs"/>
            </a:endParaRP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In conjunction with NPRR430, PRS recommended approval of the draft Credit Formulas and Detail Whitepaper for the Day-Ahead Market and Congestion Revenue Rights Auction as revised by PRS as an Other Binding Document.  There was one abstention from the Consumer Market Segment. </a:t>
            </a: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12 </a:t>
            </a:r>
            <a:r>
              <a:rPr lang="en-US" sz="2400" b="1" dirty="0"/>
              <a:t>NPRRs Recommended for Approval</a:t>
            </a:r>
          </a:p>
          <a:p>
            <a:pPr>
              <a:buClr>
                <a:schemeClr val="tx1"/>
              </a:buClr>
            </a:pPr>
            <a:endParaRPr lang="en-US" sz="2400" b="1" dirty="0"/>
          </a:p>
          <a:p>
            <a:pPr>
              <a:buClr>
                <a:schemeClr val="tx1"/>
              </a:buClr>
            </a:pPr>
            <a:r>
              <a:rPr lang="en-US" sz="2400" b="1" dirty="0"/>
              <a:t>1 NPRR  (SCR) Withdrawn</a:t>
            </a:r>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pPr>
            <a:r>
              <a:rPr lang="en-US" u="sng" dirty="0" smtClean="0"/>
              <a:t>Unopposed Recommendations</a:t>
            </a:r>
          </a:p>
          <a:p>
            <a:pPr lvl="1">
              <a:lnSpc>
                <a:spcPct val="90000"/>
              </a:lnSpc>
            </a:pPr>
            <a:r>
              <a:rPr lang="en-US" sz="1800" b="1" i="1" dirty="0" smtClean="0"/>
              <a:t>NPRR393, SCED Constraint Management Transparency [J. </a:t>
            </a:r>
            <a:r>
              <a:rPr lang="en-US" sz="1800" b="1" i="1" dirty="0" err="1" smtClean="0"/>
              <a:t>Aron</a:t>
            </a:r>
            <a:r>
              <a:rPr lang="en-US" sz="1800" b="1" i="1" dirty="0" smtClean="0"/>
              <a:t>] </a:t>
            </a:r>
            <a:endParaRPr lang="en-US" sz="1800" b="1" i="1" dirty="0" smtClean="0">
              <a:solidFill>
                <a:srgbClr val="FF0000"/>
              </a:solidFill>
            </a:endParaRPr>
          </a:p>
          <a:p>
            <a:pPr lvl="1">
              <a:lnSpc>
                <a:spcPct val="90000"/>
              </a:lnSpc>
            </a:pPr>
            <a:r>
              <a:rPr lang="en-US" sz="1800" b="1" i="1" dirty="0" smtClean="0"/>
              <a:t>NPRR397, Balance of the Day Ancillary Service Market [Morgan Stanley]</a:t>
            </a:r>
          </a:p>
          <a:p>
            <a:pPr lvl="1">
              <a:lnSpc>
                <a:spcPct val="90000"/>
              </a:lnSpc>
            </a:pPr>
            <a:r>
              <a:rPr lang="en-US" sz="1800" b="1" i="1" dirty="0" smtClean="0"/>
              <a:t>NPRR402, Clarification of Pre-DAM RUC Instruction Sequence [ERCOT]*</a:t>
            </a:r>
          </a:p>
          <a:p>
            <a:pPr lvl="1">
              <a:lnSpc>
                <a:spcPct val="90000"/>
              </a:lnSpc>
            </a:pPr>
            <a:r>
              <a:rPr lang="en-US" sz="1800" b="1" i="1" dirty="0" smtClean="0"/>
              <a:t>NPRR419, Revise Real-Time Energy Imbalance and RMR Adjustment Charge [ERCOT]</a:t>
            </a:r>
          </a:p>
          <a:p>
            <a:pPr lvl="1">
              <a:lnSpc>
                <a:spcPct val="90000"/>
              </a:lnSpc>
            </a:pPr>
            <a:r>
              <a:rPr lang="en-US" sz="1800" b="1" i="1" dirty="0" smtClean="0"/>
              <a:t>NPRR424, Reactive Capability Testing Requirements for IRRs [ERCOT]*</a:t>
            </a:r>
          </a:p>
          <a:p>
            <a:pPr lvl="1">
              <a:lnSpc>
                <a:spcPct val="90000"/>
              </a:lnSpc>
            </a:pPr>
            <a:r>
              <a:rPr lang="en-US" sz="1800" b="1" i="1" dirty="0" smtClean="0"/>
              <a:t>NPRR430, Corrections Related to NPRR357, Revisions to Collateral Requirements Concerning CRR Auctions, and Clarification to Collateral Requirements [ERCOT]*</a:t>
            </a:r>
          </a:p>
          <a:p>
            <a:pPr lvl="1">
              <a:lnSpc>
                <a:spcPct val="90000"/>
              </a:lnSpc>
            </a:pPr>
            <a:r>
              <a:rPr lang="en-US" sz="1800" b="1" i="1" dirty="0" smtClean="0"/>
              <a:t>NPRR431, Board Priority Revision Requests [ERCOT]*</a:t>
            </a:r>
          </a:p>
          <a:p>
            <a:pPr lvl="1">
              <a:lnSpc>
                <a:spcPct val="90000"/>
              </a:lnSpc>
            </a:pPr>
            <a:r>
              <a:rPr lang="en-US" sz="1800" b="1" i="1" dirty="0" smtClean="0"/>
              <a:t>NPRR437, </a:t>
            </a:r>
            <a:r>
              <a:rPr lang="en-US" sz="1800" b="1" i="1" dirty="0" smtClean="0">
                <a:solidFill>
                  <a:schemeClr val="tx1"/>
                </a:solidFill>
                <a:latin typeface="+mn-lt"/>
              </a:rPr>
              <a:t>Allow Aggregation of Multiple Generators Into A Single Resource For Market and Engineering Modeling</a:t>
            </a:r>
            <a:r>
              <a:rPr lang="en-US" sz="1800" b="1" i="1" dirty="0" smtClean="0"/>
              <a:t> [ERCOT]</a:t>
            </a:r>
          </a:p>
          <a:p>
            <a:pPr lvl="1">
              <a:lnSpc>
                <a:spcPct val="90000"/>
              </a:lnSpc>
            </a:pPr>
            <a:endParaRPr lang="en-US" b="1" i="1" dirty="0" smtClean="0"/>
          </a:p>
          <a:p>
            <a:pPr lvl="1">
              <a:lnSpc>
                <a:spcPct val="90000"/>
              </a:lnSpc>
              <a:buNone/>
            </a:pPr>
            <a:r>
              <a:rPr lang="en-US" sz="1600" b="1" i="1" dirty="0" smtClean="0"/>
              <a:t>(* denotes no impacts)</a:t>
            </a:r>
          </a:p>
          <a:p>
            <a:pPr lvl="1">
              <a:lnSpc>
                <a:spcPct val="90000"/>
              </a:lnSpc>
              <a:buNone/>
            </a:pPr>
            <a:endParaRPr lang="en-US" b="1" i="1" dirty="0" smtClean="0"/>
          </a:p>
          <a:p>
            <a:pPr lvl="1">
              <a:lnSpc>
                <a:spcPct val="90000"/>
              </a:lnSpc>
            </a:pPr>
            <a:endParaRPr lang="en-US" b="1" i="1" dirty="0" smtClean="0"/>
          </a:p>
          <a:p>
            <a:pPr lvl="1">
              <a:lnSpc>
                <a:spcPct val="90000"/>
              </a:lnSpc>
            </a:pPr>
            <a:endParaRPr lang="en-US" b="1" i="1" dirty="0" smtClean="0"/>
          </a:p>
          <a:p>
            <a:pPr lvl="1">
              <a:lnSpc>
                <a:spcPct val="90000"/>
              </a:lnSpc>
              <a:buFontTx/>
              <a:buNone/>
            </a:pPr>
            <a:endParaRPr lang="en-US" u="sng" dirty="0" smtClean="0"/>
          </a:p>
          <a:p>
            <a:pPr lvl="1">
              <a:lnSpc>
                <a:spcPct val="90000"/>
              </a:lnSpc>
            </a:pPr>
            <a:endParaRPr lang="en-US" b="1" i="1" dirty="0" smtClean="0"/>
          </a:p>
          <a:p>
            <a:pPr lvl="1">
              <a:lnSpc>
                <a:spcPct val="90000"/>
              </a:lnSpc>
            </a:pPr>
            <a:endParaRPr lang="en-US" b="1" i="1" dirty="0" smtClean="0"/>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defRPr/>
            </a:pPr>
            <a:r>
              <a:rPr lang="en-US" u="sng" dirty="0" smtClean="0"/>
              <a:t>Non-Unanimous Recommendations</a:t>
            </a:r>
          </a:p>
          <a:p>
            <a:pPr lvl="1">
              <a:lnSpc>
                <a:spcPct val="90000"/>
              </a:lnSpc>
              <a:defRPr/>
            </a:pPr>
            <a:r>
              <a:rPr lang="en-US" b="1" i="1" dirty="0" smtClean="0"/>
              <a:t>NPRR421, Clarification of RMR Notifications [Edison Mission]</a:t>
            </a:r>
          </a:p>
          <a:p>
            <a:pPr lvl="1">
              <a:lnSpc>
                <a:spcPct val="90000"/>
              </a:lnSpc>
              <a:defRPr/>
            </a:pPr>
            <a:r>
              <a:rPr lang="en-US" b="1" i="1" dirty="0" smtClean="0"/>
              <a:t>NPRR432, Deployment of Resources to Alleviate Imminent Emergency Conditions [ERCOT] – </a:t>
            </a:r>
            <a:r>
              <a:rPr lang="en-US" b="1" i="1" cap="small" dirty="0" smtClean="0"/>
              <a:t>Urgent*</a:t>
            </a:r>
            <a:endParaRPr lang="en-US" b="1" i="1" dirty="0" smtClean="0"/>
          </a:p>
          <a:p>
            <a:pPr lvl="1">
              <a:lnSpc>
                <a:spcPct val="90000"/>
              </a:lnSpc>
              <a:defRPr/>
            </a:pPr>
            <a:r>
              <a:rPr lang="en-US" b="1" i="1" dirty="0" smtClean="0"/>
              <a:t>NPRR434, Increase the Capacity Limitation of a Generation Resource Providing RRS [RDTF] – </a:t>
            </a:r>
            <a:r>
              <a:rPr lang="en-US" b="1" i="1" cap="small" dirty="0" smtClean="0"/>
              <a:t>Urgent</a:t>
            </a:r>
          </a:p>
          <a:p>
            <a:pPr lvl="1">
              <a:lnSpc>
                <a:spcPct val="90000"/>
              </a:lnSpc>
              <a:defRPr/>
            </a:pPr>
            <a:r>
              <a:rPr lang="en-US" b="1" i="1" dirty="0" smtClean="0"/>
              <a:t>NPRR435, Requirements for Energy Offer Curves in the Real Time SCED for Generation Resources Committed in RUC [ERCOT] – </a:t>
            </a:r>
            <a:r>
              <a:rPr lang="en-US" b="1" i="1" cap="small" dirty="0" smtClean="0"/>
              <a:t>Urgent*</a:t>
            </a:r>
            <a:endParaRPr lang="en-US" dirty="0" smtClean="0"/>
          </a:p>
          <a:p>
            <a:pPr lvl="1">
              <a:lnSpc>
                <a:spcPct val="90000"/>
              </a:lnSpc>
              <a:buFontTx/>
              <a:buNone/>
              <a:defRPr/>
            </a:pPr>
            <a:endParaRPr lang="en-US" i="1" u="sng" dirty="0" smtClean="0"/>
          </a:p>
          <a:p>
            <a:pPr>
              <a:lnSpc>
                <a:spcPct val="90000"/>
              </a:lnSpc>
              <a:defRPr/>
            </a:pPr>
            <a:r>
              <a:rPr lang="en-US" u="sng" dirty="0" smtClean="0"/>
              <a:t>Withdrawals (no vote needed)</a:t>
            </a:r>
          </a:p>
          <a:p>
            <a:pPr lvl="1">
              <a:lnSpc>
                <a:spcPct val="90000"/>
              </a:lnSpc>
              <a:defRPr/>
            </a:pPr>
            <a:r>
              <a:rPr lang="en-US" b="1" i="1" dirty="0" smtClean="0"/>
              <a:t>SCR767, Non-Spin Deployment Criteria [ERCOT]</a:t>
            </a:r>
          </a:p>
          <a:p>
            <a:pPr lvl="1">
              <a:lnSpc>
                <a:spcPct val="90000"/>
              </a:lnSpc>
              <a:defRPr/>
            </a:pPr>
            <a:endParaRPr lang="en-US" b="1" i="1" dirty="0" smtClean="0"/>
          </a:p>
          <a:p>
            <a:pPr lvl="1">
              <a:lnSpc>
                <a:spcPct val="90000"/>
              </a:lnSpc>
              <a:defRPr/>
            </a:pPr>
            <a:endParaRPr lang="en-US" b="1" i="1" dirty="0" smtClean="0"/>
          </a:p>
          <a:p>
            <a:pPr lvl="1">
              <a:lnSpc>
                <a:spcPct val="90000"/>
              </a:lnSpc>
              <a:buNone/>
              <a:defRPr/>
            </a:pPr>
            <a:r>
              <a:rPr lang="en-US" sz="1600" b="1" i="1" dirty="0" smtClean="0"/>
              <a:t>(* denotes no impacts)</a:t>
            </a:r>
          </a:p>
          <a:p>
            <a:pPr>
              <a:lnSpc>
                <a:spcPct val="90000"/>
              </a:lnSpc>
              <a:defRPr/>
            </a:pPr>
            <a:endParaRPr lang="en-US" u="sng" dirty="0" smtClean="0"/>
          </a:p>
          <a:p>
            <a:pPr>
              <a:lnSpc>
                <a:spcPct val="90000"/>
              </a:lnSpc>
              <a:buFontTx/>
              <a:buNone/>
              <a:defRPr/>
            </a:pPr>
            <a:r>
              <a:rPr lang="en-US" sz="1600" b="0" i="1" dirty="0" smtClean="0">
                <a:solidFill>
                  <a:srgbClr val="0070C0"/>
                </a:solidFill>
              </a:rPr>
              <a:t>	</a:t>
            </a:r>
            <a:endParaRPr lang="en-US" sz="1600" b="0" dirty="0" smtClean="0"/>
          </a:p>
          <a:p>
            <a:pPr>
              <a:lnSpc>
                <a:spcPct val="90000"/>
              </a:lnSpc>
              <a:buFontTx/>
              <a:buNone/>
              <a:defRPr/>
            </a:pPr>
            <a:endParaRPr lang="en-US" sz="1600" b="0" i="1" dirty="0" smtClean="0"/>
          </a:p>
          <a:p>
            <a:pPr>
              <a:lnSpc>
                <a:spcPct val="90000"/>
              </a:lnSpc>
              <a:buFontTx/>
              <a:buNone/>
              <a:defRPr/>
            </a:pPr>
            <a:r>
              <a:rPr lang="en-US" sz="1600" b="0" i="1" dirty="0" smtClean="0">
                <a:solidFill>
                  <a:srgbClr val="40949A"/>
                </a:solidFill>
              </a:rPr>
              <a:t>	</a:t>
            </a:r>
          </a:p>
          <a:p>
            <a:pPr>
              <a:lnSpc>
                <a:spcPct val="90000"/>
              </a:lnSpc>
              <a:buFontTx/>
              <a:buNone/>
              <a:defRPr/>
            </a:pPr>
            <a:r>
              <a:rPr lang="en-US" sz="1600" b="0" i="1" dirty="0" smtClean="0">
                <a:solidFill>
                  <a:srgbClr val="FF0000"/>
                </a:solidFill>
              </a:rPr>
              <a:t>	</a:t>
            </a:r>
            <a:endParaRPr lang="en-US" b="0" dirty="0" smtClean="0"/>
          </a:p>
          <a:p>
            <a:pPr>
              <a:lnSpc>
                <a:spcPct val="90000"/>
              </a:lnSpc>
              <a:buFontTx/>
              <a:buNone/>
              <a:defRPr/>
            </a:pPr>
            <a:endParaRPr lang="en-US" sz="1600" b="0" i="1" dirty="0" smtClean="0"/>
          </a:p>
          <a:p>
            <a:pPr>
              <a:lnSpc>
                <a:spcPct val="90000"/>
              </a:lnSpc>
              <a:buFontTx/>
              <a:buNone/>
              <a:defRPr/>
            </a:pPr>
            <a:endParaRPr lang="en-US" sz="1600" b="0" dirty="0" smtClean="0"/>
          </a:p>
        </p:txBody>
      </p:sp>
      <p:sp>
        <p:nvSpPr>
          <p:cNvPr id="7172"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NPRR Descriptions</a:t>
            </a:r>
          </a:p>
        </p:txBody>
      </p:sp>
      <p:sp>
        <p:nvSpPr>
          <p:cNvPr id="8195" name="Content Placeholder 2"/>
          <p:cNvSpPr>
            <a:spLocks noGrp="1"/>
          </p:cNvSpPr>
          <p:nvPr>
            <p:ph idx="1"/>
          </p:nvPr>
        </p:nvSpPr>
        <p:spPr/>
        <p:txBody>
          <a:bodyPr/>
          <a:lstStyle/>
          <a:p>
            <a:endParaRPr lang="en-US" u="sng" smtClean="0"/>
          </a:p>
          <a:p>
            <a:endParaRPr lang="en-US" u="sng" smtClean="0"/>
          </a:p>
          <a:p>
            <a:endParaRPr lang="en-US" u="sng" smtClean="0"/>
          </a:p>
          <a:p>
            <a:pPr algn="ctr">
              <a:buFontTx/>
              <a:buNone/>
            </a:pPr>
            <a:r>
              <a:rPr lang="en-US" sz="3200" u="sng" smtClean="0"/>
              <a:t>NPRRs Recommended for Approval</a:t>
            </a:r>
            <a:endParaRPr lang="en-US" sz="3200" smtClean="0"/>
          </a:p>
          <a:p>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smtClean="0"/>
              <a:t>NPRR393, SCED Constraint Management Transparency </a:t>
            </a:r>
            <a:endParaRPr lang="en-US" smtClean="0">
              <a:solidFill>
                <a:srgbClr val="FF0000"/>
              </a:solidFill>
            </a:endParaRPr>
          </a:p>
        </p:txBody>
      </p:sp>
      <p:graphicFrame>
        <p:nvGraphicFramePr>
          <p:cNvPr id="72727" name="Group 23"/>
          <p:cNvGraphicFramePr>
            <a:graphicFrameLocks noGrp="1"/>
          </p:cNvGraphicFramePr>
          <p:nvPr>
            <p:ph idx="4294967295"/>
          </p:nvPr>
        </p:nvGraphicFramePr>
        <p:xfrm>
          <a:off x="228600" y="639763"/>
          <a:ext cx="8763000" cy="6150118"/>
        </p:xfrm>
        <a:graphic>
          <a:graphicData uri="http://schemas.openxmlformats.org/drawingml/2006/table">
            <a:tbl>
              <a:tblPr/>
              <a:tblGrid>
                <a:gridCol w="2397200"/>
                <a:gridCol w="6365800"/>
              </a:tblGrid>
              <a:tr h="5984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(J. </a:t>
                      </a:r>
                      <a:r>
                        <a:rPr kumimoji="0" lang="en-US" sz="1600" b="0" i="0" u="none" strike="noStrike" cap="none" normalizeH="0" baseline="0" dirty="0" err="1" smtClean="0">
                          <a:ln>
                            <a:noFill/>
                          </a:ln>
                          <a:solidFill>
                            <a:schemeClr val="tx1"/>
                          </a:solidFill>
                          <a:effectLst/>
                          <a:latin typeface="+mn-lt"/>
                        </a:rPr>
                        <a:t>Aron</a:t>
                      </a:r>
                      <a:r>
                        <a:rPr kumimoji="0" lang="en-US" sz="1600" b="0" i="0" u="none" strike="noStrike" cap="none" normalizeH="0" baseline="0" dirty="0" smtClean="0">
                          <a:ln>
                            <a:noFill/>
                          </a:ln>
                          <a:solidFill>
                            <a:schemeClr val="tx1"/>
                          </a:solidFill>
                          <a:effectLst/>
                          <a:latin typeface="+mn-lt"/>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creates a reporting requirement to provide transparency into SCED constraint management decisions.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436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8/18/11, PRS unanimously voted to recommend approval of NPRR393 as submitted. On 12/15/11 PRS voted to endorse the 8/18/11 PRS Report as amended by the 9/14/11 J. </a:t>
                      </a:r>
                      <a:r>
                        <a:rPr lang="en-US" sz="1600" kern="1200" dirty="0" err="1" smtClean="0">
                          <a:solidFill>
                            <a:schemeClr val="tx1"/>
                          </a:solidFill>
                          <a:latin typeface="+mn-lt"/>
                          <a:ea typeface="+mn-ea"/>
                          <a:cs typeface="+mn-cs"/>
                        </a:rPr>
                        <a:t>Aron</a:t>
                      </a:r>
                      <a:r>
                        <a:rPr lang="en-US" sz="1600" kern="1200" dirty="0" smtClean="0">
                          <a:solidFill>
                            <a:schemeClr val="tx1"/>
                          </a:solidFill>
                          <a:latin typeface="+mn-lt"/>
                          <a:ea typeface="+mn-ea"/>
                          <a:cs typeface="+mn-cs"/>
                        </a:rPr>
                        <a:t> comments and the 11/17/11 </a:t>
                      </a:r>
                      <a:r>
                        <a:rPr lang="en-US" sz="1600" kern="1200" dirty="0" err="1" smtClean="0">
                          <a:solidFill>
                            <a:schemeClr val="tx1"/>
                          </a:solidFill>
                          <a:latin typeface="+mn-lt"/>
                          <a:ea typeface="+mn-ea"/>
                          <a:cs typeface="+mn-cs"/>
                        </a:rPr>
                        <a:t>Luminant</a:t>
                      </a:r>
                      <a:r>
                        <a:rPr lang="en-US" sz="1600" kern="1200" dirty="0" smtClean="0">
                          <a:solidFill>
                            <a:schemeClr val="tx1"/>
                          </a:solidFill>
                          <a:latin typeface="+mn-lt"/>
                          <a:ea typeface="+mn-ea"/>
                          <a:cs typeface="+mn-cs"/>
                        </a:rPr>
                        <a:t> Energy comments and as revised by PRS; and to bring the Impact Analysis back to PRS for consideration.  There were two abstentions from the Independent Generator and Consumer Market Segments.  </a:t>
                      </a:r>
                      <a:r>
                        <a:rPr lang="en-US" sz="1600" b="1" i="1" kern="1200" dirty="0" smtClean="0">
                          <a:solidFill>
                            <a:schemeClr val="tx1"/>
                          </a:solidFill>
                          <a:latin typeface="+mn-lt"/>
                          <a:ea typeface="+mn-ea"/>
                          <a:cs typeface="+mn-cs"/>
                        </a:rPr>
                        <a:t> </a:t>
                      </a:r>
                      <a:r>
                        <a:rPr lang="en-US" sz="1600" kern="1200" dirty="0" smtClean="0">
                          <a:solidFill>
                            <a:schemeClr val="tx1"/>
                          </a:solidFill>
                          <a:latin typeface="+mn-lt"/>
                          <a:ea typeface="+mn-ea"/>
                          <a:cs typeface="+mn-cs"/>
                        </a:rPr>
                        <a:t>On 1/19/12, PRS unanimously voted to endorse and forward the 12/15/11 PRS Report as amended by the 1/16/12 ERCOT comments and as revised by PRS and Impact Analysis for NPRR393 to TAC; and to recommend a priority of 2012 and rank of 660.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196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and fulfillment of ERCOT staffing requirements – Priority 2012; Rank 660</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$80k - $85k (system implementation); $110k - $130M (annual recurring O&amp;M); staffing impacts of one FTE for Operations Support; impacts to MIS, ISM, EMS; business functions will need to be updated to implement posting and redaction requirements.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26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Increased transparency of Real-Time transmission constraint management;</a:t>
                      </a:r>
                      <a:r>
                        <a:rPr lang="en-US" sz="1600" i="0" kern="1200" baseline="0" dirty="0" smtClean="0">
                          <a:solidFill>
                            <a:schemeClr val="tx1"/>
                          </a:solidFill>
                          <a:latin typeface="+mn-lt"/>
                          <a:ea typeface="+mn-ea"/>
                          <a:cs typeface="+mn-cs"/>
                        </a:rPr>
                        <a:t> improved review of </a:t>
                      </a:r>
                      <a:r>
                        <a:rPr lang="en-US" sz="1600" i="0" kern="1200" dirty="0" smtClean="0">
                          <a:solidFill>
                            <a:schemeClr val="tx1"/>
                          </a:solidFill>
                          <a:latin typeface="+mn-lt"/>
                          <a:ea typeface="+mn-ea"/>
                          <a:cs typeface="+mn-cs"/>
                        </a:rPr>
                        <a:t>Real-Time transmission constraint management processes;</a:t>
                      </a:r>
                      <a:r>
                        <a:rPr lang="en-US" sz="1600" i="0" kern="1200" baseline="0" dirty="0" smtClean="0">
                          <a:solidFill>
                            <a:schemeClr val="tx1"/>
                          </a:solidFill>
                          <a:latin typeface="+mn-lt"/>
                          <a:ea typeface="+mn-ea"/>
                          <a:cs typeface="+mn-cs"/>
                        </a:rPr>
                        <a:t> </a:t>
                      </a:r>
                      <a:r>
                        <a:rPr lang="en-US" sz="1600" i="0" kern="1200" dirty="0" smtClean="0">
                          <a:solidFill>
                            <a:schemeClr val="tx1"/>
                          </a:solidFill>
                          <a:latin typeface="+mn-lt"/>
                          <a:ea typeface="+mn-ea"/>
                          <a:cs typeface="+mn-cs"/>
                        </a:rPr>
                        <a:t>Increased liquidity in the bilateral market.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NPRR397, Balance of the Day Ancillary Service Market</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14401"/>
          <a:ext cx="8763000" cy="5105399"/>
        </p:xfrm>
        <a:graphic>
          <a:graphicData uri="http://schemas.openxmlformats.org/drawingml/2006/table">
            <a:tbl>
              <a:tblPr/>
              <a:tblGrid>
                <a:gridCol w="2397200"/>
                <a:gridCol w="6365800"/>
              </a:tblGrid>
              <a:tr h="7096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(Morgan Stanley)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allows the SASM to be operated as a balance of the day market for Ancillary Services.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098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12/15/11, PRS unanimously voted to recommend approval of NPRR397 as amended by the 12/8/11 ERCOT comments and as revised by PRS.  On 1/19/12, PRS voted to endorse and forward the 12/15/11 PRS Report and Impact Analysis for NPRR397 to TAC.  There was one abstention from the Consumer Market Segment.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6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2012; Rank 640</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99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$20k - $25k; staffing impacts absorbed by existing ERCOT staff; impacts to MMS; business functions will need to be updated; control room procedures will need to be updated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053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Greater efficiency</a:t>
                      </a:r>
                      <a:r>
                        <a:rPr lang="en-US" sz="1600" i="0" kern="1200" baseline="0" dirty="0" smtClean="0">
                          <a:solidFill>
                            <a:schemeClr val="tx1"/>
                          </a:solidFill>
                          <a:latin typeface="+mn-lt"/>
                          <a:ea typeface="+mn-ea"/>
                          <a:cs typeface="+mn-cs"/>
                        </a:rPr>
                        <a:t> in the Ancillary Services market; greater market efficiency; reduced risk on Ancillary Service providers; benefit consumers through. lower Ancillary Service prices</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NPRR402, Clarification of pre-DAM RUC Instruction Sequence</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763000" cy="4729952"/>
        </p:xfrm>
        <a:graphic>
          <a:graphicData uri="http://schemas.openxmlformats.org/drawingml/2006/table">
            <a:tbl>
              <a:tblPr/>
              <a:tblGrid>
                <a:gridCol w="2397200"/>
                <a:gridCol w="6365800"/>
              </a:tblGrid>
              <a:tr h="10335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clarifies the treatment of RUC instructions for instances in which ERCOT issues instructions prior to the closing of the DAM submission window and to clarify how a QSE</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may self-commit in such a scenario.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58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12/15/11, PRS unanimously voted to recommend approval of NPRR402 as amended by the 12/6/11 ERCOT comments.  On 1/19/12, PRS voted to endorse and forward the 12/15/11 PRS Report as revised by PRS and Impact Analysis for NPRR402 to TAC.  There was one abstention from the Consumer Market Segment.</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43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May 1, 2012</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5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38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Provides clarification of QSE</a:t>
                      </a:r>
                      <a:r>
                        <a:rPr lang="en-US" sz="1600" i="0" kern="1200" baseline="0" dirty="0" smtClean="0">
                          <a:solidFill>
                            <a:schemeClr val="tx1"/>
                          </a:solidFill>
                          <a:latin typeface="+mn-lt"/>
                          <a:ea typeface="+mn-ea"/>
                          <a:cs typeface="+mn-cs"/>
                        </a:rPr>
                        <a:t> actions when receiving pre-DAM RUC instructions and the Settlement treatment thereof.</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NPRR419</a:t>
            </a:r>
            <a:r>
              <a:rPr lang="en-US" b="1" i="1" dirty="0" smtClean="0"/>
              <a:t>, Revise Real-Time Energy Imbalance and RMR Adjustment Charge</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14400"/>
          <a:ext cx="8763000" cy="5105400"/>
        </p:xfrm>
        <a:graphic>
          <a:graphicData uri="http://schemas.openxmlformats.org/drawingml/2006/table">
            <a:tbl>
              <a:tblPr/>
              <a:tblGrid>
                <a:gridCol w="2397200"/>
                <a:gridCol w="6365800"/>
              </a:tblGrid>
              <a:tr h="1523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revises the Real-Time Energy Imbalance equations to determine intermediate data elements for the Resource’s share of the generation site total revenues; revises the Resource Node, Load Zone, and Hub Real-Time Energy Imbalance equations to determine volumetric imbalance for each QSE and Settlement Point; and revises the RMR Adjustment Charge to charge the QSE for the revenues paid in accordance with the energy imbalance calculation.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35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12/15/11, PRS unanimously voted to recommend approval of NPRR419 as submitted.  On 1/19/12, PRS unanimously voted to endorse and forward the 12/15/11 PRS Report and Impact Analysis for NPRR419 to TAC;</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and to recommend a priority of 2012 and rank of 650.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3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2012; Rank 650</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4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$25k - $30k; ongoing O&amp;M expense of $867/year; impacts to S&amp;B;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06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Provides more transparency into the Real-Time energy imbalance calculations.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9766</TotalTime>
  <Words>2457</Words>
  <Application>Microsoft Office PowerPoint</Application>
  <PresentationFormat>On-screen Show (4:3)</PresentationFormat>
  <Paragraphs>223</Paragraphs>
  <Slides>18</Slides>
  <Notes>16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Custom Design</vt:lpstr>
      <vt:lpstr>Protocol Revision Subcommittee</vt:lpstr>
      <vt:lpstr>Slide 2</vt:lpstr>
      <vt:lpstr>Items for a Vote</vt:lpstr>
      <vt:lpstr>Items for a Vote</vt:lpstr>
      <vt:lpstr>NPRR Descriptions</vt:lpstr>
      <vt:lpstr>NPRR393, SCED Constraint Management Transparency </vt:lpstr>
      <vt:lpstr>NPRR397, Balance of the Day Ancillary Service Market</vt:lpstr>
      <vt:lpstr>NPRR402, Clarification of pre-DAM RUC Instruction Sequence</vt:lpstr>
      <vt:lpstr>NPRR419, Revise Real-Time Energy Imbalance and RMR Adjustment Charge</vt:lpstr>
      <vt:lpstr>NPRR421, Clarification of RMR Notifications</vt:lpstr>
      <vt:lpstr>NPRR424, Reactive Capability Testing Requirements for IRRs</vt:lpstr>
      <vt:lpstr>NPRR430, Corrections Related to NPRR 357, Revisions to Collateral Requirements Concerning CRR Auctions, and Clarification to Collateral Requirements </vt:lpstr>
      <vt:lpstr>NPRR431, Board Priority Revision Requests</vt:lpstr>
      <vt:lpstr>NPRR432, Deployment of Resources to Alleviate Imminent Emergency Conditions - Urgent  </vt:lpstr>
      <vt:lpstr>NPRR434, Increase the Capacity Limitation of a Generation Resource Providing RRS - Urgent </vt:lpstr>
      <vt:lpstr>NPRR435, Requirements for Energy Offer Curves in the Real Time SCED for Generation Resources Committed in the RUC - Urgent </vt:lpstr>
      <vt:lpstr>NPRR437, Allow Aggregation of Multiple Generators Into A Single Resource For Market and Engineering Modeling - Urgent </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Thomas Burke</dc:creator>
  <cp:lastModifiedBy>khobbs</cp:lastModifiedBy>
  <cp:revision>597</cp:revision>
  <dcterms:created xsi:type="dcterms:W3CDTF">2005-04-21T14:28:35Z</dcterms:created>
  <dcterms:modified xsi:type="dcterms:W3CDTF">2012-02-01T18:30:48Z</dcterms:modified>
</cp:coreProperties>
</file>